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3" r:id="rId2"/>
    <p:sldId id="3358" r:id="rId3"/>
    <p:sldId id="3368" r:id="rId4"/>
    <p:sldId id="314" r:id="rId5"/>
    <p:sldId id="338" r:id="rId6"/>
    <p:sldId id="466" r:id="rId7"/>
    <p:sldId id="353" r:id="rId8"/>
    <p:sldId id="377" r:id="rId9"/>
    <p:sldId id="378" r:id="rId10"/>
    <p:sldId id="354" r:id="rId11"/>
    <p:sldId id="469" r:id="rId12"/>
    <p:sldId id="470" r:id="rId13"/>
    <p:sldId id="471" r:id="rId14"/>
    <p:sldId id="3369" r:id="rId15"/>
    <p:sldId id="341" r:id="rId16"/>
    <p:sldId id="343" r:id="rId17"/>
    <p:sldId id="375" r:id="rId18"/>
    <p:sldId id="368" r:id="rId19"/>
    <p:sldId id="3371" r:id="rId20"/>
    <p:sldId id="3360" r:id="rId21"/>
    <p:sldId id="3361" r:id="rId22"/>
    <p:sldId id="467" r:id="rId23"/>
    <p:sldId id="3370" r:id="rId24"/>
    <p:sldId id="3362" r:id="rId25"/>
    <p:sldId id="3363" r:id="rId26"/>
    <p:sldId id="3365" r:id="rId27"/>
    <p:sldId id="3366" r:id="rId28"/>
    <p:sldId id="3367"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21</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7</a:t>
            </a:fld>
            <a:endParaRPr lang="en-US" dirty="0"/>
          </a:p>
        </p:txBody>
      </p:sp>
    </p:spTree>
    <p:extLst>
      <p:ext uri="{BB962C8B-B14F-4D97-AF65-F5344CB8AC3E}">
        <p14:creationId xmlns:p14="http://schemas.microsoft.com/office/powerpoint/2010/main" val="11798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12</a:t>
            </a:fld>
            <a:endParaRPr lang="en-US" dirty="0"/>
          </a:p>
        </p:txBody>
      </p:sp>
    </p:spTree>
    <p:extLst>
      <p:ext uri="{BB962C8B-B14F-4D97-AF65-F5344CB8AC3E}">
        <p14:creationId xmlns:p14="http://schemas.microsoft.com/office/powerpoint/2010/main" val="256232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88410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19</a:t>
            </a:fld>
            <a:endParaRPr lang="en-US"/>
          </a:p>
        </p:txBody>
      </p:sp>
    </p:spTree>
    <p:extLst>
      <p:ext uri="{BB962C8B-B14F-4D97-AF65-F5344CB8AC3E}">
        <p14:creationId xmlns:p14="http://schemas.microsoft.com/office/powerpoint/2010/main" val="245102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fontScale="92500" lnSpcReduction="10000"/>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lvl="1">
              <a:lnSpc>
                <a:spcPct val="90000"/>
              </a:lnSpc>
            </a:pPr>
            <a:r>
              <a:rPr lang="en-US" dirty="0">
                <a:latin typeface="Arial" charset="0"/>
                <a:ea typeface="ＭＳ Ｐゴシック" charset="0"/>
              </a:rPr>
              <a:t> Examples: </a:t>
            </a:r>
          </a:p>
          <a:p>
            <a:pPr lvl="2">
              <a:lnSpc>
                <a:spcPct val="90000"/>
              </a:lnSpc>
            </a:pPr>
            <a:r>
              <a:rPr lang="en-US" dirty="0">
                <a:latin typeface="Arial" charset="0"/>
                <a:ea typeface="ＭＳ Ｐゴシック" charset="0"/>
              </a:rPr>
              <a:t>Serial :  </a:t>
            </a:r>
            <a:r>
              <a:rPr lang="en-US" b="1" dirty="0">
                <a:solidFill>
                  <a:srgbClr val="0000FF"/>
                </a:solidFill>
                <a:latin typeface="Arial" charset="0"/>
                <a:ea typeface="ＭＳ Ｐゴシック" charset="0"/>
              </a:rPr>
              <a:t>./a.out</a:t>
            </a:r>
            <a:endParaRPr lang="en-US" dirty="0">
              <a:solidFill>
                <a:srgbClr val="0000FF"/>
              </a:solidFill>
              <a:latin typeface="Arial" charset="0"/>
              <a:ea typeface="ＭＳ Ｐゴシック" charset="0"/>
            </a:endParaRPr>
          </a:p>
          <a:p>
            <a:pPr lvl="2">
              <a:lnSpc>
                <a:spcPct val="90000"/>
              </a:lnSpc>
            </a:pPr>
            <a:r>
              <a:rPr lang="en-US" dirty="0">
                <a:latin typeface="Arial" charset="0"/>
                <a:ea typeface="ＭＳ Ｐゴシック" charset="0"/>
              </a:rPr>
              <a:t>MPI:      </a:t>
            </a:r>
          </a:p>
          <a:p>
            <a:pPr lvl="3">
              <a:lnSpc>
                <a:spcPct val="90000"/>
              </a:lnSpc>
            </a:pPr>
            <a:r>
              <a:rPr lang="en-US" sz="2400" dirty="0">
                <a:latin typeface="Arial" charset="0"/>
                <a:ea typeface="ＭＳ Ｐゴシック" charset="0"/>
              </a:rPr>
              <a:t> </a:t>
            </a:r>
            <a:r>
              <a:rPr lang="en-US" sz="2400" b="1" dirty="0">
                <a:solidFill>
                  <a:srgbClr val="0000FF"/>
                </a:solidFill>
                <a:latin typeface="Arial" charset="0"/>
                <a:ea typeface="ＭＳ Ｐゴシック" charset="0"/>
              </a:rPr>
              <a:t>mpirun –np 4 ./a.out</a:t>
            </a:r>
          </a:p>
          <a:p>
            <a:pPr marL="1371600" lvl="3" indent="0">
              <a:lnSpc>
                <a:spcPct val="90000"/>
              </a:lnSpc>
              <a:buNone/>
            </a:pPr>
            <a:endParaRPr lang="en-US" sz="2400" dirty="0">
              <a:latin typeface="Arial" charset="0"/>
              <a:ea typeface="ＭＳ Ｐゴシック" charset="0"/>
            </a:endParaRPr>
          </a:p>
          <a:p>
            <a:pPr>
              <a:lnSpc>
                <a:spcPct val="90000"/>
              </a:lnSpc>
            </a:pPr>
            <a:r>
              <a:rPr lang="en-US" sz="2800" dirty="0">
                <a:latin typeface="Arial" charset="0"/>
                <a:ea typeface="ＭＳ Ｐゴシック" charset="0"/>
                <a:cs typeface="ＭＳ Ｐゴシック" charset="0"/>
              </a:rPr>
              <a:t>Running in batch</a:t>
            </a:r>
          </a:p>
          <a:p>
            <a:pPr lvl="1"/>
            <a:r>
              <a:rPr lang="en-US" dirty="0"/>
              <a:t>The primary way of using Midway</a:t>
            </a:r>
          </a:p>
          <a:p>
            <a:pPr lvl="1"/>
            <a:r>
              <a:rPr lang="en-US" dirty="0"/>
              <a:t>You need to create a job submission script</a:t>
            </a:r>
            <a:endParaRPr lang="en-US" sz="2400" dirty="0">
              <a:latin typeface="Arial" charset="0"/>
              <a:ea typeface="ＭＳ Ｐゴシック" charset="0"/>
              <a:cs typeface="ＭＳ Ｐゴシック" charset="0"/>
            </a:endParaRPr>
          </a:p>
          <a:p>
            <a:pPr lvl="1">
              <a:lnSpc>
                <a:spcPct val="90000"/>
              </a:lnSpc>
            </a:pPr>
            <a:r>
              <a:rPr lang="en-US" sz="2400" dirty="0">
                <a:latin typeface="Arial" charset="0"/>
                <a:ea typeface="ＭＳ Ｐゴシック" charset="0"/>
              </a:rPr>
              <a:t>RCC uses </a:t>
            </a:r>
            <a:r>
              <a:rPr lang="en-US" sz="2400" b="1" dirty="0">
                <a:latin typeface="Arial" charset="0"/>
                <a:ea typeface="ＭＳ Ｐゴシック" charset="0"/>
              </a:rPr>
              <a:t>SLURM</a:t>
            </a:r>
            <a:r>
              <a:rPr lang="en-US" sz="2400" dirty="0">
                <a:latin typeface="Arial" charset="0"/>
                <a:ea typeface="ＭＳ Ｐゴシック" charset="0"/>
              </a:rPr>
              <a:t> job scheduler</a:t>
            </a:r>
            <a:r>
              <a:rPr lang="en-US" sz="2400" dirty="0">
                <a:solidFill>
                  <a:srgbClr val="009900"/>
                </a:solidFill>
                <a:latin typeface="Arial" charset="0"/>
                <a:ea typeface="ＭＳ Ｐゴシック" charset="0"/>
              </a:rPr>
              <a:t>: </a:t>
            </a:r>
            <a:r>
              <a:rPr lang="en-US" dirty="0">
                <a:latin typeface="Arial" charset="0"/>
                <a:ea typeface="ＭＳ Ｐゴシック" charset="0"/>
              </a:rPr>
              <a:t>To submit a job:</a:t>
            </a:r>
          </a:p>
          <a:p>
            <a:pPr marL="914400" lvl="2" indent="0">
              <a:lnSpc>
                <a:spcPct val="90000"/>
              </a:lnSpc>
              <a:buNone/>
            </a:pPr>
            <a:r>
              <a:rPr lang="en-US" dirty="0">
                <a:latin typeface="Arial" charset="0"/>
                <a:ea typeface="ＭＳ Ｐゴシック" charset="0"/>
              </a:rPr>
              <a:t>	</a:t>
            </a:r>
            <a:r>
              <a:rPr lang="en-US" i="1" dirty="0">
                <a:latin typeface="Arial" charset="0"/>
                <a:ea typeface="ＭＳ Ｐゴシック" charset="0"/>
              </a:rPr>
              <a:t>sbatch submission_script</a:t>
            </a:r>
          </a:p>
          <a:p>
            <a:pPr lvl="2"/>
            <a:endParaRPr lang="en-US" i="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10</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31509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70000" lnSpcReduction="20000"/>
          </a:bodyPr>
          <a:lstStyle/>
          <a:p>
            <a:r>
              <a:rPr lang="en-US" dirty="0"/>
              <a:t>To create an interactive job with one core and 2GB of memory for 3 hours:</a:t>
            </a:r>
          </a:p>
          <a:p>
            <a:pPr lvl="1"/>
            <a:r>
              <a:rPr lang="en-US" dirty="0"/>
              <a:t>Login to midway2.rcc.uchicago.edu</a:t>
            </a:r>
          </a:p>
          <a:p>
            <a:r>
              <a:rPr lang="en-US" dirty="0"/>
              <a:t>Run git clone </a:t>
            </a:r>
            <a:r>
              <a:rPr lang="en-US" dirty="0">
                <a:hlinkClick r:id="rId2"/>
              </a:rPr>
              <a:t>https://github.com/rcc-uchicago/rcc-kicp.git </a:t>
            </a:r>
            <a:r>
              <a:rPr lang="en-US" dirty="0"/>
              <a:t>Run cd </a:t>
            </a:r>
            <a:r>
              <a:rPr lang="en-US" dirty="0" err="1"/>
              <a:t>rcc-kicp</a:t>
            </a:r>
            <a:r>
              <a:rPr lang="en-US" dirty="0"/>
              <a:t>/Session_2a_Ex</a:t>
            </a:r>
          </a:p>
          <a:p>
            <a:pPr lvl="1"/>
            <a:r>
              <a:rPr lang="en-US" dirty="0"/>
              <a:t>Then, run the following command:</a:t>
            </a:r>
          </a:p>
          <a:p>
            <a:r>
              <a:rPr lang="en-US" dirty="0">
                <a:latin typeface="Consolas" panose="020B0609020204030204" pitchFamily="49" charset="0"/>
                <a:cs typeface="Consolas" panose="020B0609020204030204" pitchFamily="49" charset="0"/>
              </a:rPr>
              <a:t>sinteractive --time=02:00:00 --nodes=1</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=1 --mem-per-cpu=2000</a:t>
            </a:r>
          </a:p>
          <a:p>
            <a:pPr marL="0" indent="0">
              <a:buNone/>
            </a:pPr>
            <a:r>
              <a:rPr lang="en-US" dirty="0">
                <a:latin typeface="Consolas" panose="020B0609020204030204" pitchFamily="49" charset="0"/>
                <a:cs typeface="Consolas" panose="020B0609020204030204" pitchFamily="49" charset="0"/>
              </a:rPr>
              <a:t>	--reservation=</a:t>
            </a:r>
            <a:r>
              <a:rPr lang="en-US" sz="3100" dirty="0" err="1">
                <a:latin typeface="Consolas" panose="020B0609020204030204" pitchFamily="49" charset="0"/>
                <a:cs typeface="Consolas" panose="020B0609020204030204" pitchFamily="49" charset="0"/>
              </a:rPr>
              <a:t>kicpworkshop-cpu</a:t>
            </a:r>
            <a:endParaRPr lang="en-US" sz="3100"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r>
              <a:rPr lang="en-US" dirty="0"/>
              <a:t>Once you get the prompt, run:</a:t>
            </a:r>
          </a:p>
          <a:p>
            <a:pPr lvl="1"/>
            <a:r>
              <a:rPr lang="en-US" dirty="0">
                <a:latin typeface="Consolas" panose="020B0609020204030204" pitchFamily="49" charset="0"/>
                <a:cs typeface="Consolas" panose="020B0609020204030204" pitchFamily="49" charset="0"/>
              </a:rPr>
              <a:t>module load python</a:t>
            </a:r>
          </a:p>
          <a:p>
            <a:pPr lvl="1"/>
            <a:r>
              <a:rPr lang="en-US"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--time=1:00:00</a:t>
            </a:r>
          </a:p>
          <a:p>
            <a:pPr marL="800100" lvl="2" indent="0">
              <a:buNone/>
            </a:pPr>
            <a:r>
              <a:rPr lang="en-US" dirty="0"/>
              <a:t>module load python</a:t>
            </a:r>
          </a:p>
          <a:p>
            <a:pPr marL="800100" lvl="2" indent="0">
              <a:buNone/>
            </a:pPr>
            <a:r>
              <a:rPr lang="en-US" dirty="0"/>
              <a:t>python hello_world.py</a:t>
            </a:r>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12</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6900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40391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13</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14</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19</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104995"/>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7782900" cy="4985980"/>
          </a:xfrm>
          <a:prstGeom prst="rect">
            <a:avLst/>
          </a:prstGeom>
          <a:noFill/>
        </p:spPr>
        <p:txBody>
          <a:bodyPr wrap="none" rtlCol="0">
            <a:spAutoFit/>
          </a:bodyPr>
          <a:lstStyle/>
          <a:p>
            <a:r>
              <a:rPr lang="en-US" sz="2400" dirty="0">
                <a:hlinkClick r:id="rId5"/>
              </a:rPr>
              <a:t>Fitting a model to data</a:t>
            </a:r>
            <a:r>
              <a:rPr lang="en-US" sz="2400" dirty="0"/>
              <a:t>  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python3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p:txBody>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lvl="1"/>
            <a:r>
              <a:rPr lang="en-US" dirty="0" err="1"/>
              <a:t>kicp</a:t>
            </a:r>
            <a:r>
              <a:rPr lang="en-US" dirty="0"/>
              <a:t>  ** for </a:t>
            </a:r>
            <a:r>
              <a:rPr lang="en-US"/>
              <a:t>KICP only</a:t>
            </a:r>
            <a:endParaRPr lang="en-US" dirty="0"/>
          </a:p>
          <a:p>
            <a:r>
              <a:rPr lang="en-US" dirty="0"/>
              <a:t>broadwl is the default partition to run jobs</a:t>
            </a:r>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22</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23</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24</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16 Maxwell cores each have four SIMD clusters with 32 ALUs. Data streams at 56 GFLOAT/s and peak 4.6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a:bodyPr>
          <a:lstStyle/>
          <a:p>
            <a:pPr lvl="0"/>
            <a:r>
              <a:rPr lang="en-US" dirty="0"/>
              <a:t>6 GPU Nodes under gpu2 partitions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GPUs: NVIDIA TeslaK80</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a:t>
            </a:r>
            <a:r>
              <a:rPr lang="en-US" sz="2600">
                <a:latin typeface="Consolas" panose="020B0609020204030204" pitchFamily="49" charset="0"/>
                <a:cs typeface="Consolas" panose="020B0609020204030204" pitchFamily="49" charset="0"/>
              </a:rPr>
              <a:t>1 –-reservation</a:t>
            </a:r>
            <a:r>
              <a:rPr lang="en-US" sz="2600" dirty="0">
                <a:latin typeface="Consolas" panose="020B0609020204030204" pitchFamily="49" charset="0"/>
                <a:cs typeface="Consolas" panose="020B0609020204030204" pitchFamily="49" charset="0"/>
              </a:rPr>
              <a:t>=</a:t>
            </a:r>
            <a:r>
              <a:rPr lang="en-US" sz="2600" dirty="0" err="1">
                <a:latin typeface="Consolas" panose="020B0609020204030204" pitchFamily="49" charset="0"/>
                <a:cs typeface="Consolas" panose="020B0609020204030204" pitchFamily="49" charset="0"/>
              </a:rPr>
              <a:t>kicpworkshop-gpu</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pic>
        <p:nvPicPr>
          <p:cNvPr id="7" name="Picture 6">
            <a:extLst>
              <a:ext uri="{FF2B5EF4-FFF2-40B4-BE49-F238E27FC236}">
                <a16:creationId xmlns:a16="http://schemas.microsoft.com/office/drawing/2014/main" id="{46568CE8-7333-8F4E-846B-CC842AC5428D}"/>
              </a:ext>
            </a:extLst>
          </p:cNvPr>
          <p:cNvPicPr>
            <a:picLocks noChangeAspect="1"/>
          </p:cNvPicPr>
          <p:nvPr/>
        </p:nvPicPr>
        <p:blipFill>
          <a:blip r:embed="rId2"/>
          <a:stretch>
            <a:fillRect/>
          </a:stretch>
        </p:blipFill>
        <p:spPr>
          <a:xfrm>
            <a:off x="966341" y="2341649"/>
            <a:ext cx="6774162" cy="2540311"/>
          </a:xfrm>
          <a:prstGeom prst="rect">
            <a:avLst/>
          </a:prstGeom>
        </p:spPr>
      </p:pic>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967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28</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a:blip r:embed="rId2"/>
          <a:stretch>
            <a:fillRect/>
          </a:stretch>
        </p:blipFill>
        <p:spPr>
          <a:xfrm>
            <a:off x="988828" y="896713"/>
            <a:ext cx="6848796" cy="4230139"/>
          </a:xfrm>
          <a:prstGeom prst="rect">
            <a:avLst/>
          </a:prstGeom>
        </p:spPr>
      </p:pic>
      <p:sp>
        <p:nvSpPr>
          <p:cNvPr id="8" name="TextBox 7">
            <a:extLst>
              <a:ext uri="{FF2B5EF4-FFF2-40B4-BE49-F238E27FC236}">
                <a16:creationId xmlns:a16="http://schemas.microsoft.com/office/drawing/2014/main" id="{66908354-ACE9-C44E-8EAE-A315764B39B5}"/>
              </a:ext>
            </a:extLst>
          </p:cNvPr>
          <p:cNvSpPr txBox="1"/>
          <p:nvPr/>
        </p:nvSpPr>
        <p:spPr>
          <a:xfrm>
            <a:off x="754912" y="5126852"/>
            <a:ext cx="3466214" cy="1229498"/>
          </a:xfrm>
          <a:prstGeom prst="rect">
            <a:avLst/>
          </a:prstGeom>
          <a:noFill/>
        </p:spPr>
        <p:txBody>
          <a:bodyPr wrap="square" rtlCol="0">
            <a:spAutoFit/>
          </a:bodyPr>
          <a:lstStyle/>
          <a:p>
            <a:r>
              <a:rPr lang="en-US" dirty="0"/>
              <a:t>Hands on: </a:t>
            </a:r>
          </a:p>
          <a:p>
            <a:pPr marL="800100" lvl="1" indent="-342900">
              <a:buAutoNum type="arabicPeriod"/>
            </a:pPr>
            <a:r>
              <a:rPr lang="en-US" dirty="0"/>
              <a:t>Allocate data on GPU</a:t>
            </a:r>
          </a:p>
          <a:p>
            <a:pPr marL="800100" lvl="1" indent="-342900">
              <a:buAutoNum type="arabicPeriod"/>
            </a:pPr>
            <a:r>
              <a:rPr lang="en-US" dirty="0"/>
              <a:t>Add two vectors</a:t>
            </a:r>
          </a:p>
          <a:p>
            <a:pPr marL="800100" lvl="1" indent="-342900">
              <a:buAutoNum type="arabicPeriod"/>
            </a:pPr>
            <a:r>
              <a:rPr lang="en-US" dirty="0"/>
              <a:t>Device Query</a:t>
            </a:r>
          </a:p>
        </p:txBody>
      </p:sp>
    </p:spTree>
    <p:extLst>
      <p:ext uri="{BB962C8B-B14F-4D97-AF65-F5344CB8AC3E}">
        <p14:creationId xmlns:p14="http://schemas.microsoft.com/office/powerpoint/2010/main" val="120559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381000" y="1066800"/>
            <a:ext cx="6592820" cy="499925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p>
          <a:p>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189" y="3368748"/>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967" y="3398551"/>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820" y="1168546"/>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8524" y="986373"/>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9189" y="2158291"/>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349" y="2065153"/>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547612" y="986373"/>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3490" y="973297"/>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8210" y="226195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9752-9B9D-7A4D-B1A3-78DAD13B39DB}"/>
              </a:ext>
            </a:extLst>
          </p:cNvPr>
          <p:cNvSpPr>
            <a:spLocks noGrp="1"/>
          </p:cNvSpPr>
          <p:nvPr>
            <p:ph type="title"/>
          </p:nvPr>
        </p:nvSpPr>
        <p:spPr/>
        <p:txBody>
          <a:bodyPr>
            <a:normAutofit fontScale="90000"/>
          </a:bodyPr>
          <a:lstStyle/>
          <a:p>
            <a:r>
              <a:rPr lang="en-US" dirty="0">
                <a:solidFill>
                  <a:srgbClr val="0070C0"/>
                </a:solidFill>
              </a:rPr>
              <a:t>Finding and Using Software at RCC using the module system</a:t>
            </a:r>
          </a:p>
        </p:txBody>
      </p:sp>
      <p:sp>
        <p:nvSpPr>
          <p:cNvPr id="3" name="Content Placeholder 2">
            <a:extLst>
              <a:ext uri="{FF2B5EF4-FFF2-40B4-BE49-F238E27FC236}">
                <a16:creationId xmlns:a16="http://schemas.microsoft.com/office/drawing/2014/main" id="{561ECEA6-6120-BC4F-A0A5-71CFA7290F6A}"/>
              </a:ext>
            </a:extLst>
          </p:cNvPr>
          <p:cNvSpPr>
            <a:spLocks noGrp="1"/>
          </p:cNvSpPr>
          <p:nvPr>
            <p:ph idx="1"/>
          </p:nvPr>
        </p:nvSpPr>
        <p:spPr/>
        <p:txBody>
          <a:bodyPr>
            <a:normAutofit fontScale="85000" lnSpcReduction="20000"/>
          </a:bodyPr>
          <a:lstStyle/>
          <a:p>
            <a:r>
              <a:rPr lang="en-US" dirty="0"/>
              <a:t>To see the list of available software</a:t>
            </a:r>
          </a:p>
          <a:p>
            <a:pPr lvl="1"/>
            <a:r>
              <a:rPr lang="en-US" dirty="0">
                <a:latin typeface="Consolas" panose="020B0609020204030204" pitchFamily="49" charset="0"/>
                <a:cs typeface="Consolas" panose="020B0609020204030204" pitchFamily="49" charset="0"/>
              </a:rPr>
              <a:t>module avail</a:t>
            </a:r>
          </a:p>
          <a:p>
            <a:r>
              <a:rPr lang="en-US" dirty="0"/>
              <a:t>To see the list of currently loaded modules</a:t>
            </a:r>
          </a:p>
          <a:p>
            <a:pPr lvl="1"/>
            <a:r>
              <a:rPr lang="en-US" dirty="0">
                <a:latin typeface="Consolas" panose="020B0609020204030204" pitchFamily="49" charset="0"/>
                <a:cs typeface="Consolas" panose="020B0609020204030204" pitchFamily="49" charset="0"/>
              </a:rPr>
              <a:t>module list</a:t>
            </a:r>
          </a:p>
          <a:p>
            <a:r>
              <a:rPr lang="en-US" dirty="0"/>
              <a:t>To load the Intel module</a:t>
            </a:r>
          </a:p>
          <a:p>
            <a:pPr lvl="1"/>
            <a:r>
              <a:rPr lang="en-US" dirty="0">
                <a:latin typeface="Consolas" panose="020B0609020204030204" pitchFamily="49" charset="0"/>
                <a:cs typeface="Consolas" panose="020B0609020204030204" pitchFamily="49" charset="0"/>
              </a:rPr>
              <a:t>module load intel </a:t>
            </a:r>
            <a:r>
              <a:rPr lang="en-US" i="1" dirty="0"/>
              <a:t>(loads the default module)</a:t>
            </a:r>
          </a:p>
          <a:p>
            <a:pPr lvl="1"/>
            <a:r>
              <a:rPr lang="en-US" dirty="0">
                <a:latin typeface="Consolas" panose="020B0609020204030204" pitchFamily="49" charset="0"/>
                <a:cs typeface="Consolas" panose="020B0609020204030204" pitchFamily="49" charset="0"/>
              </a:rPr>
              <a:t>module load intel/15.0 </a:t>
            </a:r>
            <a:r>
              <a:rPr lang="en-US" i="1" dirty="0"/>
              <a:t>(loads version 15.0)</a:t>
            </a:r>
          </a:p>
          <a:p>
            <a:r>
              <a:rPr lang="en-US" dirty="0"/>
              <a:t>To unload the Intel module</a:t>
            </a:r>
          </a:p>
          <a:p>
            <a:pPr lvl="1"/>
            <a:r>
              <a:rPr lang="en-US" dirty="0">
                <a:latin typeface="Consolas" panose="020B0609020204030204" pitchFamily="49" charset="0"/>
                <a:cs typeface="Consolas" panose="020B0609020204030204" pitchFamily="49" charset="0"/>
              </a:rPr>
              <a:t>module unload intel</a:t>
            </a:r>
          </a:p>
          <a:p>
            <a:r>
              <a:rPr lang="en-US" dirty="0"/>
              <a:t>To unload all the loaded modules (use with caution)</a:t>
            </a:r>
          </a:p>
          <a:p>
            <a:pPr lvl="1"/>
            <a:r>
              <a:rPr lang="en-US" dirty="0">
                <a:latin typeface="Consolas" panose="020B0609020204030204" pitchFamily="49" charset="0"/>
                <a:cs typeface="Consolas" panose="020B0609020204030204" pitchFamily="49" charset="0"/>
              </a:rPr>
              <a:t>module purge</a:t>
            </a:r>
          </a:p>
          <a:p>
            <a:endParaRPr lang="en-US" dirty="0"/>
          </a:p>
        </p:txBody>
      </p:sp>
      <p:sp>
        <p:nvSpPr>
          <p:cNvPr id="4" name="Slide Number Placeholder 3">
            <a:extLst>
              <a:ext uri="{FF2B5EF4-FFF2-40B4-BE49-F238E27FC236}">
                <a16:creationId xmlns:a16="http://schemas.microsoft.com/office/drawing/2014/main" id="{EF6E840A-B63E-1540-B405-058F0C787877}"/>
              </a:ext>
            </a:extLst>
          </p:cNvPr>
          <p:cNvSpPr>
            <a:spLocks noGrp="1"/>
          </p:cNvSpPr>
          <p:nvPr>
            <p:ph type="sldNum" sz="quarter" idx="12"/>
          </p:nvPr>
        </p:nvSpPr>
        <p:spPr/>
        <p:txBody>
          <a:bodyPr/>
          <a:lstStyle/>
          <a:p>
            <a:fld id="{E7921454-9842-364F-AE15-5087F31B435C}" type="slidenum">
              <a:rPr lang="en-US" smtClean="0"/>
              <a:t>6</a:t>
            </a:fld>
            <a:endParaRPr lang="en-US" dirty="0"/>
          </a:p>
        </p:txBody>
      </p:sp>
      <p:sp>
        <p:nvSpPr>
          <p:cNvPr id="5" name="Rectangle 4">
            <a:extLst>
              <a:ext uri="{FF2B5EF4-FFF2-40B4-BE49-F238E27FC236}">
                <a16:creationId xmlns:a16="http://schemas.microsoft.com/office/drawing/2014/main" id="{2EE6CA25-5875-4F47-B2EE-B72DE216A7EC}"/>
              </a:ext>
            </a:extLst>
          </p:cNvPr>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E08366D-7255-D641-B1A6-57F705BE997E}"/>
              </a:ext>
            </a:extLst>
          </p:cNvPr>
          <p:cNvPicPr>
            <a:picLocks noChangeAspect="1"/>
          </p:cNvPicPr>
          <p:nvPr/>
        </p:nvPicPr>
        <p:blipFill>
          <a:blip r:embed="rId2"/>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0248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22540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76710870"/>
              </p:ext>
            </p:extLst>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093009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56965864"/>
              </p:ext>
            </p:extLst>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73210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21292</TotalTime>
  <Words>1989</Words>
  <Application>Microsoft Macintosh PowerPoint</Application>
  <PresentationFormat>On-screen Show (4:3)</PresentationFormat>
  <Paragraphs>384</Paragraphs>
  <Slides>28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CMSY8</vt:lpstr>
      <vt:lpstr>Consolas</vt:lpstr>
      <vt:lpstr>Courier</vt:lpstr>
      <vt:lpstr>Helvetica</vt:lpstr>
      <vt:lpstr>NimbusSanL</vt:lpstr>
      <vt:lpstr>Times New Roman</vt:lpstr>
      <vt:lpstr>Office Theme</vt:lpstr>
      <vt:lpstr>PowerPoint Presentation</vt:lpstr>
      <vt:lpstr>Overview</vt:lpstr>
      <vt:lpstr>PowerPoint Presentation</vt:lpstr>
      <vt:lpstr>PowerPoint Presentation</vt:lpstr>
      <vt:lpstr>PowerPoint Presentation</vt:lpstr>
      <vt:lpstr>Finding and Using Software at RCC using the module system</vt:lpstr>
      <vt:lpstr>Compiling programs @ RCC</vt:lpstr>
      <vt:lpstr>Compilers @ RCC </vt:lpstr>
      <vt:lpstr>MPI Libraries @ RCC </vt:lpstr>
      <vt:lpstr>Running codes @RCC</vt:lpstr>
      <vt:lpstr>Running Interactive jobs</vt:lpstr>
      <vt:lpstr>Running batch jobs using a Submission Script</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GPU Computing</vt:lpstr>
      <vt:lpstr>GPU Computing</vt:lpstr>
      <vt:lpstr>GPU Computing- Hands On</vt:lpstr>
      <vt:lpstr>GPU Computing- Hands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323</cp:revision>
  <cp:lastPrinted>2019-10-15T18:29:41Z</cp:lastPrinted>
  <dcterms:created xsi:type="dcterms:W3CDTF">2012-07-22T03:59:15Z</dcterms:created>
  <dcterms:modified xsi:type="dcterms:W3CDTF">2020-01-28T20:21:44Z</dcterms:modified>
</cp:coreProperties>
</file>